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861" r:id="rId2"/>
    <p:sldId id="992" r:id="rId3"/>
    <p:sldId id="969" r:id="rId4"/>
    <p:sldId id="993" r:id="rId5"/>
    <p:sldId id="997" r:id="rId6"/>
    <p:sldId id="996" r:id="rId7"/>
    <p:sldId id="998" r:id="rId8"/>
    <p:sldId id="1000" r:id="rId9"/>
    <p:sldId id="999" r:id="rId10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965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82" autoAdjust="0"/>
    <p:restoredTop sz="82409" autoAdjust="0"/>
  </p:normalViewPr>
  <p:slideViewPr>
    <p:cSldViewPr>
      <p:cViewPr varScale="1">
        <p:scale>
          <a:sx n="157" d="100"/>
          <a:sy n="157" d="100"/>
        </p:scale>
        <p:origin x="1952" y="168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11/6/20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7242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049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303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8980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9352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4480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304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775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1 Peter 2:11-17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11 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Beloved, I urge you as sojourners and exiles to abstain from the passions of the flesh, which wage war against your soul.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12 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Keep your conduct among the Gentiles honourable, so that when they speak against you as evildoers, they may see your good deeds and glorify God on the day of visitation.</a:t>
            </a:r>
            <a:endParaRPr lang="en-AU" sz="25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816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512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13 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Be subject for the Lord’s sake to every human institution, whether it be to the emperor as supreme,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14 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or to governors as sent by him to punish those who do evil and to praise those who do good.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15 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For this is the will of God, that by doing good you should put to silence the ignorance of foolish people.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16 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Live as people who are free, not using your freedom as a cover-up for evil, but living as servants of God.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17 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Honour everyone.  Love the brotherhood.  Fear God.  Honour the emperor.</a:t>
            </a:r>
            <a:endParaRPr lang="en-AU" sz="26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284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A5536850-19E9-924C-9754-7E412A24A9E5}"/>
              </a:ext>
            </a:extLst>
          </p:cNvPr>
          <p:cNvSpPr txBox="1"/>
          <p:nvPr/>
        </p:nvSpPr>
        <p:spPr>
          <a:xfrm>
            <a:off x="1" y="0"/>
            <a:ext cx="399593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4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“You’re not the boss of me !”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EA2B3E-718A-9D45-9D05-958D5041412D}"/>
              </a:ext>
            </a:extLst>
          </p:cNvPr>
          <p:cNvSpPr txBox="1"/>
          <p:nvPr/>
        </p:nvSpPr>
        <p:spPr>
          <a:xfrm>
            <a:off x="0" y="340728"/>
            <a:ext cx="912772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Lord has appointed people to govern and rule us and have authority over us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565DAA-7AB0-F947-BFC2-95549E07EF8F}"/>
              </a:ext>
            </a:extLst>
          </p:cNvPr>
          <p:cNvSpPr txBox="1"/>
          <p:nvPr/>
        </p:nvSpPr>
        <p:spPr>
          <a:xfrm>
            <a:off x="324620" y="725067"/>
            <a:ext cx="8494759" cy="70788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war with the Passions of the Flesh – an inner battle.</a:t>
            </a:r>
          </a:p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citizens of the Kingdom of God, live as God’s citizens in a Godless culture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&quot;Circle-A&quot; anarchy symbol">
            <a:extLst>
              <a:ext uri="{FF2B5EF4-FFF2-40B4-BE49-F238E27FC236}">
                <a16:creationId xmlns:a16="http://schemas.microsoft.com/office/drawing/2014/main" id="{B8721B34-3208-C944-9C68-A6B863026C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4214" y="1459172"/>
            <a:ext cx="2281436" cy="228143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B5CA0F5A-666C-084D-89D8-2B77A3259C52}"/>
              </a:ext>
            </a:extLst>
          </p:cNvPr>
          <p:cNvSpPr txBox="1"/>
          <p:nvPr/>
        </p:nvSpPr>
        <p:spPr>
          <a:xfrm>
            <a:off x="4283968" y="419"/>
            <a:ext cx="399593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4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“Oh,   Actually you are...”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4D2418B-CD85-F449-8075-3660AED2EC75}"/>
              </a:ext>
            </a:extLst>
          </p:cNvPr>
          <p:cNvSpPr txBox="1"/>
          <p:nvPr/>
        </p:nvSpPr>
        <p:spPr>
          <a:xfrm>
            <a:off x="8092" y="1433153"/>
            <a:ext cx="912772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pride of man, rejects authority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4454B2-9D8B-4B41-8F34-3E9B1F484D98}"/>
              </a:ext>
            </a:extLst>
          </p:cNvPr>
          <p:cNvSpPr txBox="1"/>
          <p:nvPr/>
        </p:nvSpPr>
        <p:spPr>
          <a:xfrm>
            <a:off x="6732240" y="1812991"/>
            <a:ext cx="2087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i="1" dirty="0">
                <a:solidFill>
                  <a:schemeClr val="bg1"/>
                </a:solidFill>
              </a:rPr>
              <a:t>“Neither God,</a:t>
            </a:r>
          </a:p>
          <a:p>
            <a:pPr algn="ctr"/>
            <a:r>
              <a:rPr lang="en-AU" i="1" dirty="0">
                <a:solidFill>
                  <a:schemeClr val="bg1"/>
                </a:solidFill>
              </a:rPr>
              <a:t>Nor Master”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B56162C-E494-354D-9931-5FBDF2E0A75C}"/>
              </a:ext>
            </a:extLst>
          </p:cNvPr>
          <p:cNvSpPr/>
          <p:nvPr/>
        </p:nvSpPr>
        <p:spPr>
          <a:xfrm>
            <a:off x="899592" y="3955957"/>
            <a:ext cx="7516236" cy="10592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 subject for the Lord’s sake to every human institution, whether it be to the emperor as supreme,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 to governors as sent by him to punish those who do evil and to praise those who do good.</a:t>
            </a:r>
            <a:r>
              <a:rPr lang="en-AU" dirty="0"/>
              <a:t> </a:t>
            </a:r>
            <a:endParaRPr lang="en-US" sz="2000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058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4" grpId="0" animBg="1"/>
      <p:bldP spid="13" grpId="0"/>
      <p:bldP spid="17" grpId="0"/>
      <p:bldP spid="3" grpId="0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A5536850-19E9-924C-9754-7E412A24A9E5}"/>
              </a:ext>
            </a:extLst>
          </p:cNvPr>
          <p:cNvSpPr txBox="1"/>
          <p:nvPr/>
        </p:nvSpPr>
        <p:spPr>
          <a:xfrm>
            <a:off x="1" y="0"/>
            <a:ext cx="399593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4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“You’re not the boss of me !”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EA2B3E-718A-9D45-9D05-958D5041412D}"/>
              </a:ext>
            </a:extLst>
          </p:cNvPr>
          <p:cNvSpPr txBox="1"/>
          <p:nvPr/>
        </p:nvSpPr>
        <p:spPr>
          <a:xfrm>
            <a:off x="0" y="340728"/>
            <a:ext cx="912772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Lord has appointed people to govern and rule us and have authority over us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18D9C02-0294-DD41-BECB-FB21EC0A2478}"/>
              </a:ext>
            </a:extLst>
          </p:cNvPr>
          <p:cNvSpPr/>
          <p:nvPr/>
        </p:nvSpPr>
        <p:spPr>
          <a:xfrm>
            <a:off x="1187624" y="1798236"/>
            <a:ext cx="7516236" cy="10592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 subject for the Lord’s sake to every human institution, whether it be to the emperor as supreme,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 to governors as sent by him to punish those who do evil and to praise those who do good.</a:t>
            </a:r>
            <a:r>
              <a:rPr lang="en-AU" dirty="0"/>
              <a:t> </a:t>
            </a:r>
            <a:endParaRPr lang="en-US" sz="2000" dirty="0">
              <a:latin typeface="Comic Sans MS" panose="030F0902030302020204" pitchFamily="66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565DAA-7AB0-F947-BFC2-95549E07EF8F}"/>
              </a:ext>
            </a:extLst>
          </p:cNvPr>
          <p:cNvSpPr txBox="1"/>
          <p:nvPr/>
        </p:nvSpPr>
        <p:spPr>
          <a:xfrm>
            <a:off x="324620" y="725067"/>
            <a:ext cx="8494759" cy="70788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war with the Passions of the Flesh – an inner battle.</a:t>
            </a:r>
          </a:p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citizens of the Kingdom of God, live as God’s citizens in a Godless culture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CA0F5A-666C-084D-89D8-2B77A3259C52}"/>
              </a:ext>
            </a:extLst>
          </p:cNvPr>
          <p:cNvSpPr txBox="1"/>
          <p:nvPr/>
        </p:nvSpPr>
        <p:spPr>
          <a:xfrm>
            <a:off x="4283968" y="419"/>
            <a:ext cx="399593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4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“Oh,   Actually you are...”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4D2418B-CD85-F449-8075-3660AED2EC75}"/>
              </a:ext>
            </a:extLst>
          </p:cNvPr>
          <p:cNvSpPr txBox="1"/>
          <p:nvPr/>
        </p:nvSpPr>
        <p:spPr>
          <a:xfrm>
            <a:off x="0" y="1398126"/>
            <a:ext cx="909192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pride of man, rejects authority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AF6D6C-603E-9F40-A3F1-6C9F2A92C91C}"/>
              </a:ext>
            </a:extLst>
          </p:cNvPr>
          <p:cNvSpPr/>
          <p:nvPr/>
        </p:nvSpPr>
        <p:spPr>
          <a:xfrm>
            <a:off x="259923" y="2886841"/>
            <a:ext cx="7516236" cy="9233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dirty="0">
                <a:latin typeface="Times New Roman" panose="02020603050405020304" pitchFamily="18" charset="0"/>
                <a:ea typeface="Batang" panose="02030600000101010101" pitchFamily="18" charset="-127"/>
              </a:rPr>
              <a:t>ESV: 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13 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Be subject for the Lord’s sake to every 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</a:rPr>
              <a:t>human </a:t>
            </a:r>
            <a:r>
              <a:rPr lang="en-AU" b="1" u="sng" dirty="0">
                <a:latin typeface="Comic Sans MS" panose="030F0902030302020204" pitchFamily="66" charset="0"/>
                <a:ea typeface="Times New Roman" panose="02020603050405020304" pitchFamily="18" charset="0"/>
              </a:rPr>
              <a:t>institution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AU" dirty="0">
                <a:latin typeface="Times New Roman" panose="02020603050405020304" pitchFamily="18" charset="0"/>
                <a:ea typeface="Batang" panose="02030600000101010101" pitchFamily="18" charset="-127"/>
              </a:rPr>
              <a:t>NIV:  </a:t>
            </a:r>
            <a:r>
              <a:rPr lang="en-AU" dirty="0">
                <a:solidFill>
                  <a:srgbClr val="00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to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AU" dirty="0">
                <a:solidFill>
                  <a:srgbClr val="00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every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AU" b="1" u="sng" dirty="0">
                <a:latin typeface="Comic Sans MS" panose="030F0902030302020204" pitchFamily="66" charset="0"/>
                <a:ea typeface="Times New Roman" panose="02020603050405020304" pitchFamily="18" charset="0"/>
              </a:rPr>
              <a:t>authority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 instituted among men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AU" dirty="0">
                <a:latin typeface="Times New Roman" panose="02020603050405020304" pitchFamily="18" charset="0"/>
                <a:ea typeface="Batang" panose="02030600000101010101" pitchFamily="18" charset="-127"/>
              </a:rPr>
              <a:t>KJV:  </a:t>
            </a:r>
            <a:r>
              <a:rPr lang="en-AU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13 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Submit yourselves to every </a:t>
            </a:r>
            <a:r>
              <a:rPr lang="en-AU" b="1" u="sng" dirty="0">
                <a:latin typeface="Comic Sans MS" panose="030F0902030302020204" pitchFamily="66" charset="0"/>
                <a:ea typeface="Times New Roman" panose="02020603050405020304" pitchFamily="18" charset="0"/>
              </a:rPr>
              <a:t>ordinance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A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(command/Law) 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of man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C9C0E96-4794-5247-B53A-698770B2E2C7}"/>
              </a:ext>
            </a:extLst>
          </p:cNvPr>
          <p:cNvSpPr/>
          <p:nvPr/>
        </p:nvSpPr>
        <p:spPr>
          <a:xfrm>
            <a:off x="239693" y="3839512"/>
            <a:ext cx="7556696" cy="9233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dirty="0">
                <a:latin typeface="Times New Roman" panose="02020603050405020304" pitchFamily="18" charset="0"/>
                <a:ea typeface="Batang" panose="02030600000101010101" pitchFamily="18" charset="-127"/>
              </a:rPr>
              <a:t>YLT:  </a:t>
            </a:r>
            <a:r>
              <a:rPr lang="en-AU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 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 subject, then, to every 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human creation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dirty="0">
                <a:latin typeface="Times New Roman" panose="02020603050405020304" pitchFamily="18" charset="0"/>
                <a:ea typeface="Times New Roman" panose="02020603050405020304" pitchFamily="18" charset="0"/>
              </a:rPr>
              <a:t>[human creature;  human being</a:t>
            </a:r>
            <a:r>
              <a:rPr lang="en-A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(New International Commentary)</a:t>
            </a:r>
            <a:r>
              <a:rPr lang="en-AU" dirty="0">
                <a:latin typeface="Times New Roman" panose="02020603050405020304" pitchFamily="18" charset="0"/>
                <a:ea typeface="Times New Roman" panose="02020603050405020304" pitchFamily="18" charset="0"/>
              </a:rPr>
              <a:t>]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because of the Lord, whether to a king, as the highest, </a:t>
            </a:r>
            <a:r>
              <a:rPr lang="en-AU" baseline="30000" dirty="0" err="1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en-AU" dirty="0" err="1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whether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governors….</a:t>
            </a:r>
            <a:endParaRPr lang="en-AU" dirty="0"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14509EB-C587-7743-BD0B-4E0FE3EE14E9}"/>
              </a:ext>
            </a:extLst>
          </p:cNvPr>
          <p:cNvSpPr txBox="1"/>
          <p:nvPr/>
        </p:nvSpPr>
        <p:spPr>
          <a:xfrm>
            <a:off x="0" y="4762842"/>
            <a:ext cx="368362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κτίσει</a:t>
            </a: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  (</a:t>
            </a:r>
            <a:r>
              <a:rPr lang="en-AU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ktisei</a:t>
            </a: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) “creation”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73F0148-652F-E84D-9415-01744923AADF}"/>
              </a:ext>
            </a:extLst>
          </p:cNvPr>
          <p:cNvSpPr txBox="1"/>
          <p:nvPr/>
        </p:nvSpPr>
        <p:spPr>
          <a:xfrm>
            <a:off x="8092" y="5036968"/>
            <a:ext cx="9119637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In this section of his letter, Peter is teaching us to honour other humans in all areas of life (rulers;  authorities;  employers;  all people;  husbands;  wives...)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732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A5536850-19E9-924C-9754-7E412A24A9E5}"/>
              </a:ext>
            </a:extLst>
          </p:cNvPr>
          <p:cNvSpPr txBox="1"/>
          <p:nvPr/>
        </p:nvSpPr>
        <p:spPr>
          <a:xfrm>
            <a:off x="1" y="0"/>
            <a:ext cx="399593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4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“You’re not the boss of me !”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EA2B3E-718A-9D45-9D05-958D5041412D}"/>
              </a:ext>
            </a:extLst>
          </p:cNvPr>
          <p:cNvSpPr txBox="1"/>
          <p:nvPr/>
        </p:nvSpPr>
        <p:spPr>
          <a:xfrm>
            <a:off x="0" y="340728"/>
            <a:ext cx="912772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Lord has appointed people to govern and rule us and have authority over us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18D9C02-0294-DD41-BECB-FB21EC0A2478}"/>
              </a:ext>
            </a:extLst>
          </p:cNvPr>
          <p:cNvSpPr/>
          <p:nvPr/>
        </p:nvSpPr>
        <p:spPr>
          <a:xfrm>
            <a:off x="1187624" y="1798236"/>
            <a:ext cx="7516236" cy="10592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 subject for the Lord’s sake to every human institution, whether it be to the emperor as supreme,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 to governors as sent by him to punish those who do evil and to praise those who do good.</a:t>
            </a:r>
            <a:r>
              <a:rPr lang="en-AU" dirty="0"/>
              <a:t> </a:t>
            </a:r>
            <a:endParaRPr lang="en-US" sz="2000" dirty="0">
              <a:latin typeface="Comic Sans MS" panose="030F0902030302020204" pitchFamily="66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565DAA-7AB0-F947-BFC2-95549E07EF8F}"/>
              </a:ext>
            </a:extLst>
          </p:cNvPr>
          <p:cNvSpPr txBox="1"/>
          <p:nvPr/>
        </p:nvSpPr>
        <p:spPr>
          <a:xfrm>
            <a:off x="324620" y="725067"/>
            <a:ext cx="8494759" cy="70788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war with the Passions of the Flesh – an inner battle.</a:t>
            </a:r>
          </a:p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citizens of the Kingdom of God, live as God’s citizens in a Godless culture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CA0F5A-666C-084D-89D8-2B77A3259C52}"/>
              </a:ext>
            </a:extLst>
          </p:cNvPr>
          <p:cNvSpPr txBox="1"/>
          <p:nvPr/>
        </p:nvSpPr>
        <p:spPr>
          <a:xfrm>
            <a:off x="4283968" y="419"/>
            <a:ext cx="399593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4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“Oh,   Actually you are...”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4D2418B-CD85-F449-8075-3660AED2EC75}"/>
              </a:ext>
            </a:extLst>
          </p:cNvPr>
          <p:cNvSpPr txBox="1"/>
          <p:nvPr/>
        </p:nvSpPr>
        <p:spPr>
          <a:xfrm>
            <a:off x="0" y="1398126"/>
            <a:ext cx="909192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pride of man, rejects authority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73F0148-652F-E84D-9415-01744923AADF}"/>
              </a:ext>
            </a:extLst>
          </p:cNvPr>
          <p:cNvSpPr txBox="1"/>
          <p:nvPr/>
        </p:nvSpPr>
        <p:spPr>
          <a:xfrm>
            <a:off x="12180" y="2846555"/>
            <a:ext cx="9119637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In this section of his letter, Peter is teaching us to honour other humans in all areas of life (rulers;  authorities;  employers;  all people;  husbands;  wives...)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A warning to resist the passion of the flesh that urges us to be our own master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702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0B56162C-E494-354D-9931-5FBDF2E0A75C}"/>
              </a:ext>
            </a:extLst>
          </p:cNvPr>
          <p:cNvSpPr/>
          <p:nvPr/>
        </p:nvSpPr>
        <p:spPr>
          <a:xfrm>
            <a:off x="899592" y="49188"/>
            <a:ext cx="7516236" cy="286232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Mark 10:42–45 (ESV) </a:t>
            </a:r>
          </a:p>
          <a:p>
            <a:r>
              <a:rPr lang="en-AU" sz="20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42 </a:t>
            </a:r>
            <a:r>
              <a:rPr lang="en-AU" sz="2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Jesus called them to him and said to them, </a:t>
            </a:r>
            <a:r>
              <a:rPr lang="en-AU" sz="20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“You know that those who are considered rulers of the Gentiles lord it over them, and their great ones exercise authority over them.</a:t>
            </a:r>
            <a:r>
              <a:rPr lang="en-AU" sz="2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AU" sz="20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43 </a:t>
            </a:r>
            <a:r>
              <a:rPr lang="en-AU" sz="20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</a:t>
            </a:r>
            <a:r>
              <a:rPr lang="en-AU" sz="2000" u="sng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shall not be so among you</a:t>
            </a:r>
            <a:r>
              <a:rPr lang="en-AU" sz="20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But whoever would be great among you must be your servant,</a:t>
            </a:r>
            <a:r>
              <a:rPr lang="en-AU" sz="2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20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44 </a:t>
            </a:r>
            <a:r>
              <a:rPr lang="en-AU" sz="20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whoever would be first among you </a:t>
            </a:r>
            <a:r>
              <a:rPr lang="en-AU" sz="2000" u="sng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must be slave of all</a:t>
            </a:r>
            <a:r>
              <a:rPr lang="en-AU" sz="20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AU" sz="2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AU" sz="20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45 </a:t>
            </a:r>
            <a:r>
              <a:rPr lang="en-AU" sz="20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even the Son of Man came not to be served but to serve, and to give his life as a ransom for many.”</a:t>
            </a:r>
            <a:endParaRPr lang="en-US" sz="2000" dirty="0">
              <a:latin typeface="Comic Sans MS" panose="030F0902030302020204" pitchFamily="66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70CF154-7698-FF42-95D5-D8D4E21C6099}"/>
              </a:ext>
            </a:extLst>
          </p:cNvPr>
          <p:cNvSpPr/>
          <p:nvPr/>
        </p:nvSpPr>
        <p:spPr>
          <a:xfrm>
            <a:off x="813882" y="3217540"/>
            <a:ext cx="7516236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Luke 14:11</a:t>
            </a:r>
            <a:r>
              <a:rPr lang="en-A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(ESV) </a:t>
            </a:r>
          </a:p>
          <a:p>
            <a:r>
              <a:rPr lang="en-US" sz="20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11 </a:t>
            </a:r>
            <a:r>
              <a:rPr lang="en-US" sz="20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For everyone who exalts himself will be humbled, and he who humbles himself will be exalted.”</a:t>
            </a:r>
            <a:r>
              <a:rPr lang="en-US" sz="2000" dirty="0"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endParaRPr lang="en-A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377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A5536850-19E9-924C-9754-7E412A24A9E5}"/>
              </a:ext>
            </a:extLst>
          </p:cNvPr>
          <p:cNvSpPr txBox="1"/>
          <p:nvPr/>
        </p:nvSpPr>
        <p:spPr>
          <a:xfrm>
            <a:off x="1" y="0"/>
            <a:ext cx="399593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4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“You’re not the boss of me !”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EA2B3E-718A-9D45-9D05-958D5041412D}"/>
              </a:ext>
            </a:extLst>
          </p:cNvPr>
          <p:cNvSpPr txBox="1"/>
          <p:nvPr/>
        </p:nvSpPr>
        <p:spPr>
          <a:xfrm>
            <a:off x="0" y="340728"/>
            <a:ext cx="912772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Lord has appointed people to govern and rule us and have authority over us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18D9C02-0294-DD41-BECB-FB21EC0A2478}"/>
              </a:ext>
            </a:extLst>
          </p:cNvPr>
          <p:cNvSpPr/>
          <p:nvPr/>
        </p:nvSpPr>
        <p:spPr>
          <a:xfrm>
            <a:off x="1187624" y="1798236"/>
            <a:ext cx="7516236" cy="10592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 subject for the Lord’s sake to every human institution, whether it be to the emperor as supreme,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 to governors as sent by him to punish those who do evil and to praise those who do good.</a:t>
            </a:r>
            <a:r>
              <a:rPr lang="en-AU" dirty="0"/>
              <a:t> </a:t>
            </a:r>
            <a:endParaRPr lang="en-US" sz="2000" dirty="0">
              <a:latin typeface="Comic Sans MS" panose="030F0902030302020204" pitchFamily="66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565DAA-7AB0-F947-BFC2-95549E07EF8F}"/>
              </a:ext>
            </a:extLst>
          </p:cNvPr>
          <p:cNvSpPr txBox="1"/>
          <p:nvPr/>
        </p:nvSpPr>
        <p:spPr>
          <a:xfrm>
            <a:off x="324620" y="725067"/>
            <a:ext cx="8494759" cy="70788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war with the Passions of the Flesh – an inner battle.</a:t>
            </a:r>
          </a:p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citizens of the Kingdom of God, live as God’s citizens in a Godless culture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CA0F5A-666C-084D-89D8-2B77A3259C52}"/>
              </a:ext>
            </a:extLst>
          </p:cNvPr>
          <p:cNvSpPr txBox="1"/>
          <p:nvPr/>
        </p:nvSpPr>
        <p:spPr>
          <a:xfrm>
            <a:off x="4283968" y="419"/>
            <a:ext cx="399593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4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“Oh,   Actually you are...”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4D2418B-CD85-F449-8075-3660AED2EC75}"/>
              </a:ext>
            </a:extLst>
          </p:cNvPr>
          <p:cNvSpPr txBox="1"/>
          <p:nvPr/>
        </p:nvSpPr>
        <p:spPr>
          <a:xfrm>
            <a:off x="0" y="1398126"/>
            <a:ext cx="909192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pride of man, rejects authority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73F0148-652F-E84D-9415-01744923AADF}"/>
              </a:ext>
            </a:extLst>
          </p:cNvPr>
          <p:cNvSpPr txBox="1"/>
          <p:nvPr/>
        </p:nvSpPr>
        <p:spPr>
          <a:xfrm>
            <a:off x="12180" y="2846555"/>
            <a:ext cx="9119637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In this section of his letter, Peter is teaching us to honour other humans in all areas of life (rulers;  authorities;  employers;  all people;  husbands;  wives...)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The </a:t>
            </a:r>
            <a:r>
              <a:rPr lang="en-AU" sz="2000" u="sng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passion of the flesh</a:t>
            </a: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urges us to be our own master  AND  NOT  SUBMIT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1170D68-2094-6744-A076-635E9900E0B4}"/>
              </a:ext>
            </a:extLst>
          </p:cNvPr>
          <p:cNvSpPr/>
          <p:nvPr/>
        </p:nvSpPr>
        <p:spPr>
          <a:xfrm>
            <a:off x="324620" y="3793604"/>
            <a:ext cx="85161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For the Lord’s sake:  have an attitude of submission &amp; not ‘lord it over’ others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AD332FF-3B20-4347-AAEE-7E473A7AF659}"/>
              </a:ext>
            </a:extLst>
          </p:cNvPr>
          <p:cNvSpPr txBox="1"/>
          <p:nvPr/>
        </p:nvSpPr>
        <p:spPr>
          <a:xfrm>
            <a:off x="4088" y="4117004"/>
            <a:ext cx="911963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It’s right to ‘not submit’ when instructed to do something contrary to God’s word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633771E-1D24-2443-8733-0A0574AC75DD}"/>
              </a:ext>
            </a:extLst>
          </p:cNvPr>
          <p:cNvSpPr/>
          <p:nvPr/>
        </p:nvSpPr>
        <p:spPr>
          <a:xfrm>
            <a:off x="2917661" y="4466442"/>
            <a:ext cx="6162892" cy="74071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dirty="0" err="1">
                <a:latin typeface="Times New Roman" panose="02020603050405020304" pitchFamily="18" charset="0"/>
                <a:ea typeface="Batang" panose="02030600000101010101" pitchFamily="18" charset="-127"/>
              </a:rPr>
              <a:t>V</a:t>
            </a:r>
            <a:r>
              <a:rPr lang="en-AU" b="1" baseline="30000" dirty="0" err="1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Live as people who are free, 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 using your freedom as a cover-up for evil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but living as servants of God.</a:t>
            </a:r>
            <a:r>
              <a:rPr lang="en-AU" dirty="0"/>
              <a:t> </a:t>
            </a:r>
            <a:endParaRPr lang="en-US" sz="2000" dirty="0">
              <a:latin typeface="Comic Sans MS" panose="030F0902030302020204" pitchFamily="66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5E6516-54C3-F54C-AD52-C7A6F75CCB78}"/>
              </a:ext>
            </a:extLst>
          </p:cNvPr>
          <p:cNvSpPr txBox="1"/>
          <p:nvPr/>
        </p:nvSpPr>
        <p:spPr>
          <a:xfrm>
            <a:off x="20272" y="5168968"/>
            <a:ext cx="911963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BUT  –  Beware our ‘non-submission’ is an urging of the Spirit and not of the flesh...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97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5" grpId="0" animBg="1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A5536850-19E9-924C-9754-7E412A24A9E5}"/>
              </a:ext>
            </a:extLst>
          </p:cNvPr>
          <p:cNvSpPr txBox="1"/>
          <p:nvPr/>
        </p:nvSpPr>
        <p:spPr>
          <a:xfrm>
            <a:off x="1" y="0"/>
            <a:ext cx="399593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4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“You’re not the boss of me !”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EA2B3E-718A-9D45-9D05-958D5041412D}"/>
              </a:ext>
            </a:extLst>
          </p:cNvPr>
          <p:cNvSpPr txBox="1"/>
          <p:nvPr/>
        </p:nvSpPr>
        <p:spPr>
          <a:xfrm>
            <a:off x="0" y="340728"/>
            <a:ext cx="912772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Lord has appointed people to govern and rule us and have authority over us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565DAA-7AB0-F947-BFC2-95549E07EF8F}"/>
              </a:ext>
            </a:extLst>
          </p:cNvPr>
          <p:cNvSpPr txBox="1"/>
          <p:nvPr/>
        </p:nvSpPr>
        <p:spPr>
          <a:xfrm>
            <a:off x="324620" y="725067"/>
            <a:ext cx="8494759" cy="70788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war with the Passions of the Flesh – an inner battle.</a:t>
            </a:r>
          </a:p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citizens of the Kingdom of God, live as God’s citizens in a Godless culture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CA0F5A-666C-084D-89D8-2B77A3259C52}"/>
              </a:ext>
            </a:extLst>
          </p:cNvPr>
          <p:cNvSpPr txBox="1"/>
          <p:nvPr/>
        </p:nvSpPr>
        <p:spPr>
          <a:xfrm>
            <a:off x="4283968" y="419"/>
            <a:ext cx="399593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4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“Oh,   Actually you are...”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4D2418B-CD85-F449-8075-3660AED2EC75}"/>
              </a:ext>
            </a:extLst>
          </p:cNvPr>
          <p:cNvSpPr txBox="1"/>
          <p:nvPr/>
        </p:nvSpPr>
        <p:spPr>
          <a:xfrm>
            <a:off x="0" y="1398126"/>
            <a:ext cx="909192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pride of man, rejects authority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73F0148-652F-E84D-9415-01744923AADF}"/>
              </a:ext>
            </a:extLst>
          </p:cNvPr>
          <p:cNvSpPr txBox="1"/>
          <p:nvPr/>
        </p:nvSpPr>
        <p:spPr>
          <a:xfrm>
            <a:off x="7716" y="1650813"/>
            <a:ext cx="9119637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In this section of his letter, Peter is teaching us to honour other humans in all areas of life (rulers;  authorities;  employers;  all people;  husbands;  wives...)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The </a:t>
            </a:r>
            <a:r>
              <a:rPr lang="en-AU" sz="2000" u="sng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passion of the flesh</a:t>
            </a: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urges us to be our own master  AND  NOT  SUBMIT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1170D68-2094-6744-A076-635E9900E0B4}"/>
              </a:ext>
            </a:extLst>
          </p:cNvPr>
          <p:cNvSpPr/>
          <p:nvPr/>
        </p:nvSpPr>
        <p:spPr>
          <a:xfrm>
            <a:off x="320156" y="2597862"/>
            <a:ext cx="85161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For the Lord’s sake:  have an attitude of submission &amp; not ‘lord it over’ others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AD332FF-3B20-4347-AAEE-7E473A7AF659}"/>
              </a:ext>
            </a:extLst>
          </p:cNvPr>
          <p:cNvSpPr txBox="1"/>
          <p:nvPr/>
        </p:nvSpPr>
        <p:spPr>
          <a:xfrm>
            <a:off x="-376" y="2921262"/>
            <a:ext cx="911963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It’s right to ‘not submit’ when instructed to do something contrary to God’s word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633771E-1D24-2443-8733-0A0574AC75DD}"/>
              </a:ext>
            </a:extLst>
          </p:cNvPr>
          <p:cNvSpPr/>
          <p:nvPr/>
        </p:nvSpPr>
        <p:spPr>
          <a:xfrm>
            <a:off x="320156" y="5221472"/>
            <a:ext cx="8356300" cy="42216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Honour everyone.  Love the brotherhood.  Fear God.  Honour the emperor.</a:t>
            </a:r>
            <a:r>
              <a:rPr lang="en-AU" dirty="0"/>
              <a:t> </a:t>
            </a:r>
            <a:endParaRPr lang="en-US" sz="2000" dirty="0">
              <a:latin typeface="Comic Sans MS" panose="030F0902030302020204" pitchFamily="66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5E6516-54C3-F54C-AD52-C7A6F75CCB78}"/>
              </a:ext>
            </a:extLst>
          </p:cNvPr>
          <p:cNvSpPr txBox="1"/>
          <p:nvPr/>
        </p:nvSpPr>
        <p:spPr>
          <a:xfrm>
            <a:off x="18421" y="3266047"/>
            <a:ext cx="911963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BUT  –  Beware our ‘non-submission’ is an urging of the Spirit and not of the flesh...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38B1E93-C61D-F542-81AC-EBE2A1EC1B60}"/>
              </a:ext>
            </a:extLst>
          </p:cNvPr>
          <p:cNvSpPr/>
          <p:nvPr/>
        </p:nvSpPr>
        <p:spPr>
          <a:xfrm>
            <a:off x="395536" y="3589447"/>
            <a:ext cx="851616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Scripture teaches us to submit to, honour, fund and obey our leaders (even evil ones) (except for when it causes us personally to directly disobey God’s Word)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69D92F0-28C4-2F41-AF4B-A5A587454B89}"/>
              </a:ext>
            </a:extLst>
          </p:cNvPr>
          <p:cNvSpPr/>
          <p:nvPr/>
        </p:nvSpPr>
        <p:spPr>
          <a:xfrm>
            <a:off x="1345318" y="4350291"/>
            <a:ext cx="5877300" cy="74071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15 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For this is the will of God, that by doing good you should put to silence the ignorance of foolish people.</a:t>
            </a:r>
            <a:r>
              <a:rPr lang="en-AU" dirty="0"/>
              <a:t> </a:t>
            </a:r>
            <a:endParaRPr lang="en-US" sz="2000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11514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118876</TotalTime>
  <Words>1293</Words>
  <Application>Microsoft Macintosh PowerPoint</Application>
  <PresentationFormat>On-screen Show (16:10)</PresentationFormat>
  <Paragraphs>78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1950</cp:revision>
  <cp:lastPrinted>2020-10-30T22:47:48Z</cp:lastPrinted>
  <dcterms:created xsi:type="dcterms:W3CDTF">2016-11-04T06:28:01Z</dcterms:created>
  <dcterms:modified xsi:type="dcterms:W3CDTF">2020-11-06T04:47:37Z</dcterms:modified>
</cp:coreProperties>
</file>